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38"/>
  </p:notesMasterIdLst>
  <p:handoutMasterIdLst>
    <p:handoutMasterId r:id="rId39"/>
  </p:handoutMasterIdLst>
  <p:sldIdLst>
    <p:sldId id="434" r:id="rId3"/>
    <p:sldId id="481" r:id="rId4"/>
    <p:sldId id="476" r:id="rId5"/>
    <p:sldId id="485" r:id="rId6"/>
    <p:sldId id="462" r:id="rId7"/>
    <p:sldId id="469" r:id="rId8"/>
    <p:sldId id="477" r:id="rId9"/>
    <p:sldId id="484" r:id="rId10"/>
    <p:sldId id="448" r:id="rId11"/>
    <p:sldId id="453" r:id="rId12"/>
    <p:sldId id="465" r:id="rId13"/>
    <p:sldId id="466" r:id="rId14"/>
    <p:sldId id="483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495" r:id="rId25"/>
    <p:sldId id="496" r:id="rId26"/>
    <p:sldId id="497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505" r:id="rId35"/>
    <p:sldId id="482" r:id="rId36"/>
    <p:sldId id="478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2" autoAdjust="0"/>
    <p:restoredTop sz="94578" autoAdjust="0"/>
  </p:normalViewPr>
  <p:slideViewPr>
    <p:cSldViewPr>
      <p:cViewPr varScale="1">
        <p:scale>
          <a:sx n="104" d="100"/>
          <a:sy n="104" d="100"/>
        </p:scale>
        <p:origin x="-18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786"/>
    </p:cViewPr>
  </p:sorterViewPr>
  <p:notesViewPr>
    <p:cSldViewPr>
      <p:cViewPr varScale="1">
        <p:scale>
          <a:sx n="76" d="100"/>
          <a:sy n="76" d="100"/>
        </p:scale>
        <p:origin x="-207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Distribution of Real</a:t>
            </a:r>
            <a:r>
              <a:rPr lang="en-US" baseline="0" dirty="0" smtClean="0"/>
              <a:t> Estate Tax Revenues</a:t>
            </a:r>
            <a:endParaRPr lang="en-US" dirty="0"/>
          </a:p>
        </c:rich>
      </c:tx>
      <c:layout>
        <c:manualLayout>
          <c:xMode val="edge"/>
          <c:yMode val="edge"/>
          <c:x val="0.22230392156862749"/>
          <c:y val="0.1069651741293532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0048351377952756"/>
          <c:w val="0.60636581364829445"/>
          <c:h val="0.799516486220472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County Budget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Sheriff's Office</c:v>
                </c:pt>
                <c:pt idx="1">
                  <c:v>Other County Agencies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0.17</c:v>
                </c:pt>
                <c:pt idx="1">
                  <c:v>0.83000000000000018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400" b="0">
              <a:latin typeface="Eras Bold ITC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835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D32232D7-1934-4B3E-8E16-2B1DF30ED2D7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71E8626-22F3-4879-8F8A-A9EE79EDB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3AD37-8B3C-446F-B273-E4046860086F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5D82E-E93C-4897-8760-3F448D35A076}" type="slidenum">
              <a:rPr lang="en-US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5D82E-E93C-4897-8760-3F448D35A076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90FBF-9F49-4D5E-B14B-3E08030803A4}" type="slidenum">
              <a:rPr lang="en-US" smtClean="0">
                <a:cs typeface="Arial" pitchFamily="34" charset="0"/>
              </a:rPr>
              <a:pPr/>
              <a:t>34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90FBF-9F49-4D5E-B14B-3E08030803A4}" type="slidenum">
              <a:rPr lang="en-US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5D82E-E93C-4897-8760-3F448D35A076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5D82E-E93C-4897-8760-3F448D35A076}" type="slidenum">
              <a:rPr lang="en-US" smtClean="0">
                <a:cs typeface="Arial" pitchFamily="34" charset="0"/>
              </a:rPr>
              <a:pPr/>
              <a:t>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5D82E-E93C-4897-8760-3F448D35A076}" type="slidenum">
              <a:rPr lang="en-US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5D82E-E93C-4897-8760-3F448D35A076}" type="slidenum">
              <a:rPr lang="en-US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5D82E-E93C-4897-8760-3F448D35A076}" type="slidenum">
              <a:rPr lang="en-US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5D82E-E93C-4897-8760-3F448D35A076}" type="slidenum">
              <a:rPr lang="en-US" smtClean="0">
                <a:cs typeface="Arial" pitchFamily="34" charset="0"/>
              </a:rPr>
              <a:pPr/>
              <a:t>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5D82E-E93C-4897-8760-3F448D35A076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76597-8DBC-44EF-ACDB-B1EB35862784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B143-114A-45DB-85F7-8FED607E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6B92E-D9E6-4F95-92A8-6013BD6AAFE5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9DBD2-D245-4AF6-96F3-8B65A7C24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A0B12-7785-4FE8-899D-47402BFEEBC0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4F21A-FF27-4D86-A1C1-3FCFE70C3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4D361-B1CE-414B-858E-027E87889F36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B1DD-7661-4AC1-BDCF-6C770E41F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828F4-F324-4060-900A-B82DE98A25CD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4B4CC-1EC8-4C9A-939E-A19083AA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8 w 1722"/>
                <a:gd name="T1" fmla="*/ 59 h 66"/>
                <a:gd name="T2" fmla="*/ 1708 w 1722"/>
                <a:gd name="T3" fmla="*/ 53 h 66"/>
                <a:gd name="T4" fmla="*/ 0 w 1722"/>
                <a:gd name="T5" fmla="*/ 0 h 66"/>
                <a:gd name="T6" fmla="*/ 0 w 1722"/>
                <a:gd name="T7" fmla="*/ 41 h 66"/>
                <a:gd name="T8" fmla="*/ 1708 w 1722"/>
                <a:gd name="T9" fmla="*/ 59 h 66"/>
                <a:gd name="T10" fmla="*/ 1708 w 1722"/>
                <a:gd name="T11" fmla="*/ 5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8 w 975"/>
                <a:gd name="T1" fmla="*/ 48 h 101"/>
                <a:gd name="T2" fmla="*/ 96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8 w 975"/>
                <a:gd name="T9" fmla="*/ 48 h 101"/>
                <a:gd name="T10" fmla="*/ 96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7 w 2141"/>
                <a:gd name="T7" fmla="*/ 0 h 198"/>
                <a:gd name="T8" fmla="*/ 212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1 w 2517"/>
                <a:gd name="T1" fmla="*/ 276 h 276"/>
                <a:gd name="T2" fmla="*/ 2496 w 2517"/>
                <a:gd name="T3" fmla="*/ 204 h 276"/>
                <a:gd name="T4" fmla="*/ 2239 w 2517"/>
                <a:gd name="T5" fmla="*/ 0 h 276"/>
                <a:gd name="T6" fmla="*/ 0 w 2517"/>
                <a:gd name="T7" fmla="*/ 276 h 276"/>
                <a:gd name="T8" fmla="*/ 2161 w 2517"/>
                <a:gd name="T9" fmla="*/ 276 h 276"/>
                <a:gd name="T10" fmla="*/ 216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2 w 729"/>
                <a:gd name="T7" fmla="*/ 240 h 240"/>
                <a:gd name="T8" fmla="*/ 72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2 w 729"/>
                <a:gd name="T1" fmla="*/ 318 h 318"/>
                <a:gd name="T2" fmla="*/ 72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2 w 729"/>
                <a:gd name="T9" fmla="*/ 318 h 318"/>
                <a:gd name="T10" fmla="*/ 72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9425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5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8A99-C847-48CF-961D-DA982ABF40CC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21880-C5AC-4B2C-ABC9-EFEFF903E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08CD-22B6-4BD9-9D72-15F5484BEBCA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869F-712D-4ED8-9E27-CE54BD1D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05E4-B179-4DCE-BA54-C520E7541485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BDD0-8314-40CD-8B87-21357BF9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BC8B0-8E38-4D5A-B84E-E1E98B163E42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D38B7-060C-4366-AEFE-8C852CBD9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2A487-922E-4CBA-A0A6-1CB5CBC1FFF1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3125A-766C-4F56-8D77-C5E517FFF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BB56-7565-4FE3-93EC-7B4C614FCBED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1F1A4-1FD6-4508-AC40-78F727AE3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C5BEE-FAEA-4A19-876F-D3FA3025DA12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50F6-C668-433A-A72E-89ABE25A7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F09F-37FE-474A-AD76-555CA89E094E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F8945-A07A-440A-8B23-B846A6CF4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99022-FC5F-434D-96B7-F4F497F1380F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A088-3393-4E72-A0C5-B28014C5E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BB363-7541-4883-A9D7-BD8B26934A77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7DB54-8F54-42A8-B2A9-65AD094FC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A2F82-BF59-4F9C-8161-559B5527A8DB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9C81-2AF1-4EE2-829E-5E3A4453E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DDF69-B73A-40E7-B126-D75D9398F539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3C48-A67D-4DD5-AB01-5D7AA8778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B1696-33BB-4BBC-ADE5-00075CE558B6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1295E-9E84-4D1A-B716-15DC38D41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55FA0-0D6A-465D-B7C2-B9EFB54CEDDA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75013-2E54-444D-8606-92487ABA9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5A38-B5A2-42B7-936C-5193EDD84FDD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2547F-4276-463D-A140-F6A3CE516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EBD4-07DF-4CAB-BB2F-20EC4D8F5CA2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1AC0-2840-4467-A8A7-F49130A4D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E00B-2A61-46E6-93E7-7EF5CF73EA94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8BC0-FC6B-446C-AC47-D3DAAAFB1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827F4-E448-4527-BEBF-95E651E1A287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FFD45-2013-464D-B7A2-009EA38B0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03AD-1BF5-42F0-B55C-EBDD5F7F1F26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EBB9B-1A74-4C70-B297-06B61A825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51C3-F583-49DA-BCA3-A1E6720FEFD1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BF62-C1F1-47EB-9B41-65C5AA466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CBF8F-E9B6-4492-A474-A6442D4856B0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77F4-0E9C-449C-A894-C9D131A03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F150E-597A-446D-BB66-6C7791544D47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C4BE-D82D-487D-938D-1521A8963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9D292-5303-431A-9696-AFE7EB79DF9D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97A7-4640-47F2-BCEC-758B6CC11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B0B2C-B7CA-4A94-8650-FA4396BD67A8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F68BE-3CC3-4297-9515-2BF25307B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9FDF98-1E53-48D2-A555-EC9A52DBA453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056261-3DC2-42A9-B74D-CA1F08B3D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4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  <p:sldLayoutId id="2147484617" r:id="rId12"/>
    <p:sldLayoutId id="214748461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318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18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18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8 w 1722"/>
                <a:gd name="T1" fmla="*/ 59 h 66"/>
                <a:gd name="T2" fmla="*/ 1708 w 1722"/>
                <a:gd name="T3" fmla="*/ 53 h 66"/>
                <a:gd name="T4" fmla="*/ 0 w 1722"/>
                <a:gd name="T5" fmla="*/ 0 h 66"/>
                <a:gd name="T6" fmla="*/ 0 w 1722"/>
                <a:gd name="T7" fmla="*/ 41 h 66"/>
                <a:gd name="T8" fmla="*/ 1708 w 1722"/>
                <a:gd name="T9" fmla="*/ 59 h 66"/>
                <a:gd name="T10" fmla="*/ 1708 w 1722"/>
                <a:gd name="T11" fmla="*/ 5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19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8 w 975"/>
                <a:gd name="T1" fmla="*/ 48 h 101"/>
                <a:gd name="T2" fmla="*/ 96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8 w 975"/>
                <a:gd name="T9" fmla="*/ 48 h 101"/>
                <a:gd name="T10" fmla="*/ 96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7 w 2141"/>
                <a:gd name="T7" fmla="*/ 0 h 198"/>
                <a:gd name="T8" fmla="*/ 212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19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1 w 2517"/>
                <a:gd name="T1" fmla="*/ 276 h 276"/>
                <a:gd name="T2" fmla="*/ 2496 w 2517"/>
                <a:gd name="T3" fmla="*/ 204 h 276"/>
                <a:gd name="T4" fmla="*/ 2239 w 2517"/>
                <a:gd name="T5" fmla="*/ 0 h 276"/>
                <a:gd name="T6" fmla="*/ 0 w 2517"/>
                <a:gd name="T7" fmla="*/ 276 h 276"/>
                <a:gd name="T8" fmla="*/ 2161 w 2517"/>
                <a:gd name="T9" fmla="*/ 276 h 276"/>
                <a:gd name="T10" fmla="*/ 216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19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2 w 729"/>
                <a:gd name="T7" fmla="*/ 240 h 240"/>
                <a:gd name="T8" fmla="*/ 72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19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2 w 729"/>
                <a:gd name="T1" fmla="*/ 318 h 318"/>
                <a:gd name="T2" fmla="*/ 72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2 w 729"/>
                <a:gd name="T9" fmla="*/ 318 h 318"/>
                <a:gd name="T10" fmla="*/ 72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20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20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20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20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20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20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20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21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21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21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21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21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21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21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21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22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22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22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1438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322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322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932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32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22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8227A467-8A0C-491D-B311-1A93756BFDA1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9322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84413A28-94C9-4607-82EC-E701CA630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5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  <p:sldLayoutId id="2147484629" r:id="rId12"/>
    <p:sldLayoutId id="2147484630" r:id="rId13"/>
    <p:sldLayoutId id="2147484631" r:id="rId14"/>
    <p:sldLayoutId id="2147484632" r:id="rId15"/>
    <p:sldLayoutId id="2147484633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14448-B865-4787-9047-8F0F77BEC9FA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3795" name="AutoShape 8" descr="http://webmail.countyofamherst.com/mail/cmonday.nsf/0/F8FCE6EA4C68D58C8525799F006EC8B4/$File/County%20Seal.JPG?OpenElement&amp;FileName=County%20Seal.JPG"/>
          <p:cNvSpPr>
            <a:spLocks noChangeAspect="1" noChangeArrowheads="1"/>
          </p:cNvSpPr>
          <p:nvPr/>
        </p:nvSpPr>
        <p:spPr bwMode="auto">
          <a:xfrm>
            <a:off x="571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5334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5200" dirty="0" smtClean="0">
                <a:solidFill>
                  <a:schemeClr val="hlink"/>
                </a:solidFill>
                <a:latin typeface="Arial Body"/>
              </a:rPr>
              <a:t>FY 2013-2014</a:t>
            </a:r>
            <a:br>
              <a:rPr lang="en-US" sz="5200" dirty="0" smtClean="0">
                <a:solidFill>
                  <a:schemeClr val="hlink"/>
                </a:solidFill>
                <a:latin typeface="Arial Body"/>
              </a:rPr>
            </a:br>
            <a:r>
              <a:rPr lang="en-US" sz="5200" dirty="0" smtClean="0">
                <a:solidFill>
                  <a:schemeClr val="hlink"/>
                </a:solidFill>
                <a:latin typeface="Arial Body"/>
              </a:rPr>
              <a:t>Budget Public Hearing</a:t>
            </a:r>
            <a:br>
              <a:rPr lang="en-US" sz="5200" dirty="0" smtClean="0">
                <a:solidFill>
                  <a:schemeClr val="hlink"/>
                </a:solidFill>
                <a:latin typeface="Arial Body"/>
              </a:rPr>
            </a:br>
            <a:r>
              <a:rPr lang="en-US" sz="4000" i="1" dirty="0" smtClean="0">
                <a:solidFill>
                  <a:schemeClr val="hlink"/>
                </a:solidFill>
                <a:latin typeface="Arial Body"/>
              </a:rPr>
              <a:t>March 5, 2013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23" y="2582893"/>
            <a:ext cx="4513155" cy="412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 &amp; PP Tax Rate Comparison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7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849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Locality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man Old Style" pitchFamily="18" charset="0"/>
                        </a:rPr>
                        <a:t>Real Estate</a:t>
                      </a:r>
                      <a:endParaRPr lang="en-US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Bookman Old Style" pitchFamily="18" charset="0"/>
                        </a:rPr>
                        <a:t>Personal Property</a:t>
                      </a:r>
                      <a:endParaRPr lang="en-US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man Old Style" pitchFamily="18" charset="0"/>
                        </a:rPr>
                        <a:t>Combined Rates</a:t>
                      </a:r>
                      <a:endParaRPr lang="en-US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22710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heavy" baseline="0" dirty="0" smtClean="0">
                          <a:latin typeface="Bookman Old Style" pitchFamily="18" charset="0"/>
                        </a:rPr>
                        <a:t>Amherst County Now</a:t>
                      </a:r>
                      <a:endParaRPr lang="en-US" sz="1600" b="1" u="heavy" baseline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heavy" baseline="0" dirty="0" smtClean="0">
                          <a:latin typeface="Bookman Old Style" pitchFamily="18" charset="0"/>
                        </a:rPr>
                        <a:t>.52</a:t>
                      </a:r>
                      <a:endParaRPr lang="en-US" sz="1800" b="1" u="heavy" baseline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heavy" baseline="0" dirty="0" smtClean="0">
                          <a:latin typeface="Bookman Old Style" pitchFamily="18" charset="0"/>
                        </a:rPr>
                        <a:t>3.25</a:t>
                      </a:r>
                      <a:endParaRPr lang="en-US" sz="1800" b="1" u="heavy" baseline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heavy" baseline="0" dirty="0" smtClean="0">
                          <a:latin typeface="Bookman Old Style" pitchFamily="18" charset="0"/>
                        </a:rPr>
                        <a:t>3.77</a:t>
                      </a:r>
                      <a:endParaRPr lang="en-US" sz="1800" b="1" u="heavy" baseline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2271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Bookman Old Style" pitchFamily="18" charset="0"/>
                        </a:rPr>
                        <a:t>Average (Without Amherst County)</a:t>
                      </a:r>
                      <a:endParaRPr lang="en-US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.55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3.59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4.14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2271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Bookman Old Style" pitchFamily="18" charset="0"/>
                        </a:rPr>
                        <a:t>Appomattox County</a:t>
                      </a:r>
                      <a:endParaRPr lang="en-US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.575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4.60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5.18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9875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Bookman Old Style" pitchFamily="18" charset="0"/>
                        </a:rPr>
                        <a:t>Bedford</a:t>
                      </a:r>
                      <a:r>
                        <a:rPr lang="en-US" sz="1600" b="1" baseline="0" dirty="0" smtClean="0">
                          <a:latin typeface="Bookman Old Style" pitchFamily="18" charset="0"/>
                        </a:rPr>
                        <a:t> County</a:t>
                      </a:r>
                      <a:endParaRPr lang="en-US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.50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2.35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2.85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9875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Bookman Old Style" pitchFamily="18" charset="0"/>
                        </a:rPr>
                        <a:t>Campbell County</a:t>
                      </a:r>
                      <a:endParaRPr lang="en-US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.53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4.45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4.98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9875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Bookman Old Style" pitchFamily="18" charset="0"/>
                        </a:rPr>
                        <a:t>Nelson County</a:t>
                      </a:r>
                      <a:endParaRPr lang="en-US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.60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2.95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3.55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98753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heavy" dirty="0" smtClean="0">
                          <a:latin typeface="Bookman Old Style" pitchFamily="18" charset="0"/>
                        </a:rPr>
                        <a:t>Amherst County After Proposed</a:t>
                      </a:r>
                      <a:r>
                        <a:rPr lang="en-US" sz="1600" b="1" u="heavy" baseline="0" dirty="0" smtClean="0">
                          <a:latin typeface="Bookman Old Style" pitchFamily="18" charset="0"/>
                        </a:rPr>
                        <a:t> Increases</a:t>
                      </a:r>
                      <a:endParaRPr lang="en-US" sz="1600" b="1" u="heavy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u="heavy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en-US" sz="1800" b="1" u="heavy" dirty="0" smtClean="0">
                          <a:latin typeface="Bookman Old Style" pitchFamily="18" charset="0"/>
                        </a:rPr>
                        <a:t>.55</a:t>
                      </a:r>
                      <a:endParaRPr lang="en-US" sz="1800" b="1" u="heavy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u="heavy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en-US" sz="1800" b="1" u="heavy" dirty="0" smtClean="0">
                          <a:latin typeface="Bookman Old Style" pitchFamily="18" charset="0"/>
                        </a:rPr>
                        <a:t>3.50</a:t>
                      </a:r>
                      <a:endParaRPr lang="en-US" sz="1800" b="1" u="heavy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u="heavy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en-US" sz="1800" b="1" u="heavy" dirty="0" smtClean="0">
                          <a:latin typeface="Bookman Old Style" pitchFamily="18" charset="0"/>
                        </a:rPr>
                        <a:t>4.05</a:t>
                      </a:r>
                      <a:endParaRPr lang="en-US" sz="1800" b="1" u="heavy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7550F6-C668-433A-A72E-89ABE25A74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49DE12-5DBE-4E45-A69E-3C9AD9AB3ED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8611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effectLst/>
                <a:latin typeface="Arial Body"/>
              </a:rPr>
              <a:t>The Value &amp; Impact of Changes in Local Tax Rates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524000"/>
          <a:ext cx="6934200" cy="5096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/>
                <a:gridCol w="2311400"/>
                <a:gridCol w="2311400"/>
              </a:tblGrid>
              <a:tr h="11521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Real</a:t>
                      </a:r>
                      <a:r>
                        <a:rPr lang="en-US" sz="2400" baseline="0" dirty="0" smtClean="0"/>
                        <a:t> Estate </a:t>
                      </a:r>
                      <a:r>
                        <a:rPr lang="en-US" sz="2400" dirty="0" smtClean="0"/>
                        <a:t>Tax</a:t>
                      </a:r>
                    </a:p>
                    <a:p>
                      <a:pPr algn="ctr"/>
                      <a:r>
                        <a:rPr lang="en-US" sz="2400" dirty="0" smtClean="0"/>
                        <a:t>Incremental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Increases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Amount Generated </a:t>
                      </a:r>
                      <a:r>
                        <a:rPr lang="en-US" sz="1800" dirty="0" smtClean="0"/>
                        <a:t>(based on total assessed value)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Tax Impact (</a:t>
                      </a:r>
                      <a:r>
                        <a:rPr lang="en-US" sz="2000" dirty="0" smtClean="0"/>
                        <a:t>based on</a:t>
                      </a:r>
                      <a:r>
                        <a:rPr lang="en-US" sz="2000" baseline="0" dirty="0" smtClean="0"/>
                        <a:t> “</a:t>
                      </a:r>
                      <a:r>
                        <a:rPr lang="en-US" sz="2000" baseline="0" dirty="0" err="1" smtClean="0"/>
                        <a:t>avg</a:t>
                      </a:r>
                      <a:r>
                        <a:rPr lang="en-US" sz="2000" baseline="0" dirty="0" smtClean="0"/>
                        <a:t>” $144,700)</a:t>
                      </a:r>
                      <a:endParaRPr lang="en-US" sz="2400" dirty="0"/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.01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$234,187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$15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.02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$468,374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$29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.03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$702,561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$43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.04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$936,748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$58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.05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$1,170,935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$72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.10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$2,341,870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$145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.15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$3,512,805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$217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.20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$4,683,740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$289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.25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$5,854,675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$362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49DE12-5DBE-4E45-A69E-3C9AD9AB3ED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8611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effectLst/>
                <a:latin typeface="Arial Body"/>
              </a:rPr>
              <a:t>The Value &amp; Impact of Changes in Local Tax Rates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2057400"/>
          <a:ext cx="6858000" cy="3623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11521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Personal Property Tax Incremental Increases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Amount Generated </a:t>
                      </a:r>
                      <a:r>
                        <a:rPr lang="en-US" sz="2000" dirty="0" smtClean="0"/>
                        <a:t>(based on total assessed value)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Tax Impact (based on</a:t>
                      </a:r>
                      <a:r>
                        <a:rPr lang="en-US" sz="2400" baseline="0" dirty="0" smtClean="0"/>
                        <a:t> “</a:t>
                      </a:r>
                      <a:r>
                        <a:rPr lang="en-US" sz="2400" baseline="0" dirty="0" err="1" smtClean="0"/>
                        <a:t>avg</a:t>
                      </a:r>
                      <a:r>
                        <a:rPr lang="en-US" sz="2400" baseline="0" dirty="0" smtClean="0"/>
                        <a:t>” $5,870)</a:t>
                      </a:r>
                      <a:endParaRPr lang="en-US" sz="2400" dirty="0"/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.01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$15,222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$0.33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.05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$76,110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$1.66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.10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$152,220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$3.32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.20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$304,440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$6.64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138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.25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$380,550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$8.30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C207-5A05-4827-A32C-C92518E7E66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1683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r>
              <a:rPr lang="en-US" sz="2800" dirty="0" smtClean="0">
                <a:effectLst/>
                <a:latin typeface="Arial Body"/>
              </a:rPr>
              <a:t>What is Not Included in the Proposed Budget?</a:t>
            </a: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8382000" cy="5410200"/>
          </a:xfrm>
          <a:noFill/>
        </p:spPr>
        <p:txBody>
          <a:bodyPr/>
          <a:lstStyle/>
          <a:p>
            <a:pPr marL="514350" indent="-514350">
              <a:buClr>
                <a:srgbClr val="FFC000"/>
              </a:buClr>
            </a:pPr>
            <a:r>
              <a:rPr lang="en-US" sz="2800" dirty="0" smtClean="0">
                <a:latin typeface="Arial Body"/>
              </a:rPr>
              <a:t>School safety funding.</a:t>
            </a:r>
          </a:p>
          <a:p>
            <a:pPr marL="914400" lvl="1" indent="-514350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Additional School Resource Officers (SROs)</a:t>
            </a:r>
          </a:p>
          <a:p>
            <a:pPr marL="914400" lvl="1" indent="-514350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Additional school safety facility enhancements</a:t>
            </a:r>
          </a:p>
          <a:p>
            <a:pPr marL="514350" indent="-514350">
              <a:buClr>
                <a:srgbClr val="FFC000"/>
              </a:buClr>
            </a:pPr>
            <a:r>
              <a:rPr lang="en-US" sz="2800" dirty="0" smtClean="0">
                <a:latin typeface="Arial Body"/>
              </a:rPr>
              <a:t>Additional staffing for fire protection and Emergency Medical Services (EMS).</a:t>
            </a:r>
          </a:p>
          <a:p>
            <a:pPr marL="914400" lvl="1" indent="-514350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Topic of community discussion</a:t>
            </a:r>
          </a:p>
          <a:p>
            <a:pPr marL="914400" lvl="1" indent="-514350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Completion of a strategic planning process has been discussed by the BOS.</a:t>
            </a:r>
          </a:p>
          <a:p>
            <a:pPr marL="514350" indent="-514350">
              <a:buClr>
                <a:srgbClr val="FFC000"/>
              </a:buClr>
            </a:pPr>
            <a:r>
              <a:rPr lang="en-US" sz="2800" dirty="0" smtClean="0">
                <a:latin typeface="Arial Body"/>
              </a:rPr>
              <a:t>Additional funding for education after receiving the Superintendent’s </a:t>
            </a:r>
            <a:r>
              <a:rPr lang="en-US" sz="2800" u="sng" dirty="0" smtClean="0">
                <a:latin typeface="Arial Body"/>
              </a:rPr>
              <a:t>proposed</a:t>
            </a:r>
            <a:r>
              <a:rPr lang="en-US" sz="2800" dirty="0" smtClean="0">
                <a:latin typeface="Arial Body"/>
              </a:rPr>
              <a:t> budget.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endParaRPr lang="en-US" sz="2800" dirty="0" smtClean="0">
              <a:latin typeface="Arial Body"/>
            </a:endParaRP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endParaRPr lang="en-US" sz="2800" dirty="0" smtClean="0">
              <a:latin typeface="Arial Body"/>
            </a:endParaRPr>
          </a:p>
          <a:p>
            <a:pPr>
              <a:buClr>
                <a:srgbClr val="FFC000"/>
              </a:buClr>
            </a:pPr>
            <a:endParaRPr lang="en-US" dirty="0" smtClean="0">
              <a:latin typeface="Arial Body"/>
            </a:endParaRPr>
          </a:p>
          <a:p>
            <a:endParaRPr lang="en-US" sz="2800" dirty="0" smtClean="0">
              <a:latin typeface="Arial Body"/>
            </a:endParaRPr>
          </a:p>
          <a:p>
            <a:endParaRPr lang="en-US" sz="2800" dirty="0" smtClean="0">
              <a:latin typeface="Arial Body"/>
            </a:endParaRPr>
          </a:p>
          <a:p>
            <a:endParaRPr lang="en-US" sz="2000" dirty="0" smtClean="0"/>
          </a:p>
          <a:p>
            <a:endParaRPr lang="en-US" sz="20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C207-5A05-4827-A32C-C92518E7E66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1683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r>
              <a:rPr lang="en-US" sz="2800" dirty="0" smtClean="0">
                <a:effectLst/>
                <a:latin typeface="Arial Body"/>
              </a:rPr>
              <a:t>Why Was a Higher Tax Rate Advertised?</a:t>
            </a: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8382000" cy="5410200"/>
          </a:xfrm>
          <a:noFill/>
        </p:spPr>
        <p:txBody>
          <a:bodyPr/>
          <a:lstStyle/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The County Administrator’s proposed budget recommends tax increases as follows:</a:t>
            </a:r>
          </a:p>
          <a:p>
            <a:pPr marL="914400" lvl="1" indent="-514350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.03 Real Estate and .25 Personal Property, AND</a:t>
            </a:r>
          </a:p>
          <a:p>
            <a:pPr marL="514350" indent="-514350">
              <a:buClr>
                <a:srgbClr val="FFC000"/>
              </a:buClr>
            </a:pPr>
            <a:endParaRPr lang="en-US" sz="2800" dirty="0" smtClean="0">
              <a:latin typeface="Arial Body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The Sheriff requested school safety improvements and suggested an increase of .05 in Real Estate Taxes, AND</a:t>
            </a:r>
          </a:p>
          <a:p>
            <a:pPr marL="514350" indent="-514350">
              <a:buClr>
                <a:srgbClr val="FFC000"/>
              </a:buClr>
            </a:pPr>
            <a:endParaRPr lang="en-US" sz="2800" dirty="0" smtClean="0">
              <a:latin typeface="Arial Body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The request from the School Board for local funds had not been received, AND. </a:t>
            </a:r>
          </a:p>
          <a:p>
            <a:pPr marL="514350" indent="-514350">
              <a:buClr>
                <a:srgbClr val="FFC000"/>
              </a:buClr>
              <a:buNone/>
            </a:pPr>
            <a:endParaRPr lang="en-US" sz="2400" dirty="0" smtClean="0">
              <a:latin typeface="Arial Body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Were there other “needs” not included in the proposed budget?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endParaRPr lang="en-US" sz="2800" dirty="0" smtClean="0">
              <a:latin typeface="Arial Body"/>
            </a:endParaRPr>
          </a:p>
          <a:p>
            <a:pPr>
              <a:buClr>
                <a:srgbClr val="FFC000"/>
              </a:buClr>
            </a:pPr>
            <a:endParaRPr lang="en-US" dirty="0" smtClean="0">
              <a:latin typeface="Arial Body"/>
            </a:endParaRPr>
          </a:p>
          <a:p>
            <a:endParaRPr lang="en-US" sz="2800" dirty="0" smtClean="0">
              <a:latin typeface="Arial Body"/>
            </a:endParaRPr>
          </a:p>
          <a:p>
            <a:endParaRPr lang="en-US" sz="2800" dirty="0" smtClean="0">
              <a:latin typeface="Arial Body"/>
            </a:endParaRPr>
          </a:p>
          <a:p>
            <a:endParaRPr lang="en-US" sz="2000" dirty="0" smtClean="0"/>
          </a:p>
          <a:p>
            <a:endParaRPr lang="en-US" sz="20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C207-5A05-4827-A32C-C92518E7E66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1683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r>
              <a:rPr lang="en-US" sz="2800" dirty="0" smtClean="0">
                <a:effectLst/>
                <a:latin typeface="Arial Body"/>
              </a:rPr>
              <a:t>Why Was a Higher Tax Rate Advertised?</a:t>
            </a: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8382000" cy="5410200"/>
          </a:xfrm>
          <a:noFill/>
        </p:spPr>
        <p:txBody>
          <a:bodyPr/>
          <a:lstStyle/>
          <a:p>
            <a:pPr marL="514350" indent="-514350">
              <a:buClr>
                <a:srgbClr val="FFC000"/>
              </a:buClr>
            </a:pPr>
            <a:r>
              <a:rPr lang="en-US" sz="2600" dirty="0" smtClean="0">
                <a:latin typeface="Arial Body"/>
              </a:rPr>
              <a:t>The BOS voted to advertise changes in tax rates as follows:</a:t>
            </a:r>
          </a:p>
          <a:p>
            <a:pPr marL="914400" lvl="1" indent="-514350">
              <a:buClr>
                <a:srgbClr val="FFC000"/>
              </a:buClr>
            </a:pPr>
            <a:r>
              <a:rPr lang="en-US" sz="2600" dirty="0" smtClean="0">
                <a:latin typeface="Arial Body"/>
              </a:rPr>
              <a:t>.25 Real Estate</a:t>
            </a:r>
          </a:p>
          <a:p>
            <a:pPr marL="1314450" lvl="2" indent="-514350">
              <a:buClr>
                <a:srgbClr val="FFC000"/>
              </a:buClr>
            </a:pPr>
            <a:r>
              <a:rPr lang="en-US" sz="2600" dirty="0" smtClean="0">
                <a:latin typeface="Arial Body"/>
              </a:rPr>
              <a:t>.52 to .77 per $100 assessed value</a:t>
            </a:r>
          </a:p>
          <a:p>
            <a:pPr marL="1314450" lvl="2" indent="-514350">
              <a:buClr>
                <a:srgbClr val="FFC000"/>
              </a:buClr>
              <a:buNone/>
            </a:pPr>
            <a:endParaRPr lang="en-US" dirty="0" smtClean="0">
              <a:latin typeface="Arial Body"/>
            </a:endParaRPr>
          </a:p>
          <a:p>
            <a:pPr marL="914400" lvl="1" indent="-514350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.</a:t>
            </a:r>
            <a:r>
              <a:rPr lang="en-US" sz="2600" dirty="0" smtClean="0">
                <a:latin typeface="Arial Body"/>
              </a:rPr>
              <a:t>25 Personal Property</a:t>
            </a:r>
          </a:p>
          <a:p>
            <a:pPr marL="1314450" lvl="2" indent="-514350">
              <a:buClr>
                <a:srgbClr val="FFC000"/>
              </a:buClr>
            </a:pPr>
            <a:r>
              <a:rPr lang="en-US" sz="2600" dirty="0" smtClean="0">
                <a:latin typeface="Arial Body"/>
              </a:rPr>
              <a:t>$3.25 to $3.50 per $100 assessed value</a:t>
            </a:r>
          </a:p>
          <a:p>
            <a:pPr marL="1314450" lvl="2" indent="-514350">
              <a:buClr>
                <a:srgbClr val="FFC000"/>
              </a:buClr>
            </a:pPr>
            <a:endParaRPr lang="en-US" sz="2600" dirty="0" smtClean="0">
              <a:latin typeface="Arial Body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600" dirty="0" smtClean="0">
                <a:latin typeface="Arial Body"/>
              </a:rPr>
              <a:t>No other changes to current rates.</a:t>
            </a:r>
          </a:p>
          <a:p>
            <a:pPr marL="514350" indent="-514350">
              <a:buClr>
                <a:srgbClr val="FFC000"/>
              </a:buClr>
            </a:pPr>
            <a:endParaRPr lang="en-US" sz="2800" dirty="0" smtClean="0">
              <a:latin typeface="Arial Body"/>
            </a:endParaRPr>
          </a:p>
          <a:p>
            <a:pPr marL="514350" indent="-514350">
              <a:buClr>
                <a:srgbClr val="FFC000"/>
              </a:buClr>
              <a:buNone/>
            </a:pPr>
            <a:endParaRPr lang="en-US" sz="2800" dirty="0" smtClean="0">
              <a:latin typeface="Arial Body"/>
            </a:endParaRPr>
          </a:p>
          <a:p>
            <a:pPr>
              <a:buClr>
                <a:srgbClr val="FFC000"/>
              </a:buClr>
            </a:pPr>
            <a:endParaRPr lang="en-US" dirty="0" smtClean="0">
              <a:latin typeface="Arial Body"/>
            </a:endParaRPr>
          </a:p>
          <a:p>
            <a:endParaRPr lang="en-US" sz="2800" dirty="0" smtClean="0">
              <a:latin typeface="Arial Body"/>
            </a:endParaRPr>
          </a:p>
          <a:p>
            <a:endParaRPr lang="en-US" sz="2800" dirty="0" smtClean="0">
              <a:latin typeface="Arial Body"/>
            </a:endParaRPr>
          </a:p>
          <a:p>
            <a:endParaRPr lang="en-US" sz="2000" dirty="0" smtClean="0"/>
          </a:p>
          <a:p>
            <a:endParaRPr lang="en-US" sz="20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2693988"/>
            <a:ext cx="86106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Eras Bold ITC" pitchFamily="34" charset="0"/>
              </a:rPr>
              <a:t>School Safety Program</a:t>
            </a:r>
            <a:endParaRPr lang="en-US" sz="6600" dirty="0">
              <a:latin typeface="Eras Bold IT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400800" cy="685800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tx1"/>
                </a:solidFill>
                <a:latin typeface="Eras Medium ITC" pitchFamily="34" charset="0"/>
              </a:rPr>
              <a:t>“Protecting our future”</a:t>
            </a:r>
            <a:endParaRPr lang="en-US" sz="4000" i="1" dirty="0">
              <a:solidFill>
                <a:schemeClr val="tx1"/>
              </a:solidFill>
              <a:latin typeface="Eras Medium IT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5715000" cy="160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768"/>
          <a:stretch/>
        </p:blipFill>
        <p:spPr>
          <a:xfrm>
            <a:off x="381000" y="533400"/>
            <a:ext cx="5711747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" b="99344" l="1134" r="9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9204"/>
            <a:ext cx="1828800" cy="22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dirty="0" smtClean="0">
                <a:latin typeface="Eras Bold ITC" pitchFamily="34" charset="0"/>
              </a:rPr>
              <a:t>Identified Areas of Need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School Resource Officer (SRO) positions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Facility Improvements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859340"/>
            <a:ext cx="609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Eras Bold ITC" pitchFamily="34" charset="0"/>
              </a:rPr>
              <a:t>School Resource Officers</a:t>
            </a:r>
            <a:endParaRPr lang="en-US" sz="66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Eras Bold ITC" pitchFamily="34" charset="0"/>
              </a:rPr>
              <a:t>School Resource Officers</a:t>
            </a:r>
            <a:br>
              <a:rPr lang="en-US" dirty="0" smtClean="0">
                <a:latin typeface="Eras Bold ITC" pitchFamily="34" charset="0"/>
              </a:rPr>
            </a:br>
            <a:endParaRPr lang="en-US" dirty="0"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in Amherst County</a:t>
            </a:r>
          </a:p>
          <a:p>
            <a:pPr lvl="1"/>
            <a:r>
              <a:rPr lang="en-US" dirty="0" smtClean="0"/>
              <a:t>First SRO placed at ACHS in 1996</a:t>
            </a:r>
          </a:p>
          <a:p>
            <a:pPr lvl="1"/>
            <a:r>
              <a:rPr lang="en-US" dirty="0" smtClean="0"/>
              <a:t>At its peak there were (5) SRO’s in the school system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Current Status</a:t>
            </a:r>
          </a:p>
          <a:p>
            <a:pPr lvl="1"/>
            <a:r>
              <a:rPr lang="en-US" dirty="0" smtClean="0"/>
              <a:t>(1) SRO at ACHS </a:t>
            </a:r>
          </a:p>
          <a:p>
            <a:pPr lvl="2"/>
            <a:r>
              <a:rPr lang="en-US" dirty="0" smtClean="0"/>
              <a:t>Reduced as a result of multiple budget cuts in recent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Arial Body"/>
              </a:rPr>
              <a:t>Meeting Agenda</a:t>
            </a:r>
            <a:endParaRPr lang="en-US" dirty="0">
              <a:solidFill>
                <a:schemeClr val="tx1"/>
              </a:solidFill>
              <a:latin typeface="Arial Bod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SzPct val="100000"/>
              <a:buAutoNum type="arabicPeriod"/>
            </a:pPr>
            <a:r>
              <a:rPr lang="en-US" sz="2800" b="1" dirty="0" smtClean="0"/>
              <a:t>Call to Order				7:00 PM</a:t>
            </a:r>
          </a:p>
          <a:p>
            <a:pPr marL="514350" indent="-514350">
              <a:buClr>
                <a:schemeClr val="tx1"/>
              </a:buClr>
              <a:buSzPct val="100000"/>
              <a:buAutoNum type="arabicPeriod"/>
            </a:pPr>
            <a:r>
              <a:rPr lang="en-US" sz="2800" b="1" dirty="0" smtClean="0"/>
              <a:t>Approval of Agenda</a:t>
            </a:r>
          </a:p>
          <a:p>
            <a:pPr marL="514350" indent="-514350">
              <a:buClr>
                <a:schemeClr val="tx1"/>
              </a:buClr>
              <a:buSzPct val="100000"/>
              <a:buAutoNum type="arabicPeriod"/>
            </a:pPr>
            <a:r>
              <a:rPr lang="en-US" sz="2800" b="1" dirty="0" smtClean="0"/>
              <a:t>Remarks</a:t>
            </a:r>
          </a:p>
          <a:p>
            <a:pPr marL="514350" indent="-514350">
              <a:buNone/>
            </a:pPr>
            <a:r>
              <a:rPr lang="en-US" sz="2800" b="1" dirty="0" smtClean="0"/>
              <a:t>	</a:t>
            </a:r>
            <a:r>
              <a:rPr lang="en-US" sz="2800" dirty="0" smtClean="0"/>
              <a:t> a. County Administrator on Proposed Budget</a:t>
            </a:r>
          </a:p>
          <a:p>
            <a:pPr marL="514350" indent="-514350">
              <a:buNone/>
            </a:pPr>
            <a:r>
              <a:rPr lang="en-US" sz="2800" dirty="0" smtClean="0"/>
              <a:t>	 b. Sheriff on School Security Requests</a:t>
            </a:r>
          </a:p>
          <a:p>
            <a:pPr marL="514350" indent="-514350">
              <a:buNone/>
            </a:pPr>
            <a:r>
              <a:rPr lang="en-US" sz="2800" dirty="0" smtClean="0"/>
              <a:t>	 c. Board of Supervisors</a:t>
            </a:r>
          </a:p>
          <a:p>
            <a:pPr marL="514350" indent="-514350">
              <a:buNone/>
            </a:pPr>
            <a:r>
              <a:rPr lang="en-US" sz="2800" dirty="0" smtClean="0"/>
              <a:t>	 d. Public Hearing Rules of Procedure</a:t>
            </a:r>
          </a:p>
          <a:p>
            <a:pPr marL="514350" indent="-514350">
              <a:buNone/>
            </a:pPr>
            <a:r>
              <a:rPr lang="en-US" sz="2800" dirty="0" smtClean="0"/>
              <a:t> </a:t>
            </a:r>
            <a:r>
              <a:rPr lang="en-US" sz="2800" b="1" dirty="0" smtClean="0"/>
              <a:t>4.</a:t>
            </a:r>
            <a:r>
              <a:rPr lang="en-US" sz="2800" dirty="0" smtClean="0"/>
              <a:t> </a:t>
            </a:r>
            <a:r>
              <a:rPr lang="en-US" sz="2800" b="1" dirty="0" smtClean="0"/>
              <a:t>Public Hearing</a:t>
            </a:r>
          </a:p>
          <a:p>
            <a:pPr marL="514350" indent="-514350">
              <a:buNone/>
            </a:pPr>
            <a:r>
              <a:rPr lang="en-US" sz="2800" dirty="0" smtClean="0"/>
              <a:t> </a:t>
            </a:r>
            <a:r>
              <a:rPr lang="en-US" sz="2800" b="1" dirty="0" smtClean="0"/>
              <a:t>5.</a:t>
            </a:r>
            <a:r>
              <a:rPr lang="en-US" sz="2800" dirty="0" smtClean="0"/>
              <a:t> </a:t>
            </a:r>
            <a:r>
              <a:rPr lang="en-US" sz="2800" b="1" dirty="0" smtClean="0"/>
              <a:t>Comments by Board Members/Next Steps</a:t>
            </a:r>
          </a:p>
          <a:p>
            <a:pPr marL="514350" indent="-514350">
              <a:buNone/>
            </a:pPr>
            <a:r>
              <a:rPr lang="en-US" sz="2800" dirty="0" smtClean="0"/>
              <a:t> </a:t>
            </a:r>
            <a:r>
              <a:rPr lang="en-US" sz="2800" b="1" dirty="0" smtClean="0"/>
              <a:t>6.</a:t>
            </a:r>
            <a:r>
              <a:rPr lang="en-US" sz="2800" dirty="0" smtClean="0"/>
              <a:t> </a:t>
            </a:r>
            <a:r>
              <a:rPr lang="en-US" sz="2800" b="1" dirty="0" smtClean="0"/>
              <a:t>Adjourn</a:t>
            </a:r>
            <a:r>
              <a:rPr lang="en-US" sz="2800" dirty="0" smtClean="0"/>
              <a:t> </a:t>
            </a:r>
            <a:endParaRPr lang="en-US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dy"/>
            </a:endParaRPr>
          </a:p>
          <a:p>
            <a:pPr marL="0" indent="0">
              <a:buClr>
                <a:srgbClr val="FFC000"/>
              </a:buClr>
              <a:defRPr/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BFEC83-4626-482B-9413-8317E4D3FB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Bold ITC" pitchFamily="34" charset="0"/>
              </a:rPr>
              <a:t>Costs of SRO’s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cost to hire, train, equip, and pay: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First year = $1,045,990 (approx. $95,090 per)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Subsequent years = $638,946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367171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Eras Bold ITC" pitchFamily="34" charset="0"/>
              </a:rPr>
              <a:t>Facilities Improvement</a:t>
            </a:r>
            <a:endParaRPr lang="en-US" sz="66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From School CIP (results from previous security survey)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Total cost of $2,072,469</a:t>
            </a:r>
          </a:p>
          <a:p>
            <a:endParaRPr lang="en-US" dirty="0"/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Door Upgrades</a:t>
            </a:r>
          </a:p>
          <a:p>
            <a:pPr lvl="1"/>
            <a:r>
              <a:rPr lang="en-US" dirty="0" smtClean="0"/>
              <a:t>Security Vestibules</a:t>
            </a:r>
          </a:p>
          <a:p>
            <a:pPr lvl="1"/>
            <a:r>
              <a:rPr lang="en-US" dirty="0" smtClean="0"/>
              <a:t>Key System</a:t>
            </a:r>
          </a:p>
          <a:p>
            <a:pPr lvl="1"/>
            <a:r>
              <a:rPr lang="en-US" dirty="0" smtClean="0"/>
              <a:t>Security Cameras</a:t>
            </a:r>
          </a:p>
          <a:p>
            <a:pPr lvl="1"/>
            <a:r>
              <a:rPr lang="en-US" dirty="0" smtClean="0"/>
              <a:t>Traffic Bollards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Bold ITC" pitchFamily="34" charset="0"/>
              </a:rPr>
              <a:t>Facilities Improvements</a:t>
            </a:r>
            <a:endParaRPr lang="en-US" dirty="0">
              <a:latin typeface="Eras Bold ITC" pitchFamily="34" charset="0"/>
            </a:endParaRPr>
          </a:p>
        </p:txBody>
      </p:sp>
      <p:pic>
        <p:nvPicPr>
          <p:cNvPr id="2" name="Picture 1" descr="ACH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280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81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64417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Eras Bold ITC" pitchFamily="34" charset="0"/>
              </a:rPr>
              <a:t>Communications</a:t>
            </a:r>
            <a:endParaRPr lang="en-US" sz="66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-CS9Tools-Gamewellspeaker-clus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10105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idpicgxt860vp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t="16758" r="5154" b="10067"/>
          <a:stretch/>
        </p:blipFill>
        <p:spPr>
          <a:xfrm>
            <a:off x="1295400" y="3352800"/>
            <a:ext cx="3124200" cy="297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r>
              <a:rPr lang="en-US" dirty="0" smtClean="0"/>
              <a:t>Identified need to have a uniform system of communication</a:t>
            </a:r>
            <a:endParaRPr lang="en-US" dirty="0"/>
          </a:p>
          <a:p>
            <a:r>
              <a:rPr lang="en-US" dirty="0" smtClean="0"/>
              <a:t>No selected system or cost estimates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Bold ITC" pitchFamily="34" charset="0"/>
              </a:rPr>
              <a:t>Communications</a:t>
            </a:r>
            <a:endParaRPr lang="en-US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64417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Eras Bold ITC" pitchFamily="34" charset="0"/>
              </a:rPr>
              <a:t>Plan Logistics</a:t>
            </a:r>
            <a:endParaRPr lang="en-US" sz="66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Bold ITC" pitchFamily="34" charset="0"/>
              </a:rPr>
              <a:t>Funding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real estate tax rate increase of .05 would generate approximately $1,170,000</a:t>
            </a:r>
          </a:p>
          <a:p>
            <a:endParaRPr lang="en-US" dirty="0"/>
          </a:p>
          <a:p>
            <a:r>
              <a:rPr lang="en-US" dirty="0" smtClean="0"/>
              <a:t>First Year –</a:t>
            </a:r>
          </a:p>
          <a:p>
            <a:pPr lvl="1"/>
            <a:r>
              <a:rPr lang="en-US" dirty="0" smtClean="0"/>
              <a:t>Expand SRO Program</a:t>
            </a:r>
          </a:p>
          <a:p>
            <a:pPr lvl="1"/>
            <a:r>
              <a:rPr lang="en-US" dirty="0" smtClean="0"/>
              <a:t>Provide some facility security improvements</a:t>
            </a:r>
          </a:p>
          <a:p>
            <a:pPr lvl="1"/>
            <a:r>
              <a:rPr lang="en-US" dirty="0" smtClean="0"/>
              <a:t>Provide some communications solution</a:t>
            </a:r>
          </a:p>
        </p:txBody>
      </p:sp>
    </p:spTree>
    <p:extLst>
      <p:ext uri="{BB962C8B-B14F-4D97-AF65-F5344CB8AC3E}">
        <p14:creationId xmlns:p14="http://schemas.microsoft.com/office/powerpoint/2010/main" val="40039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Bold ITC" pitchFamily="34" charset="0"/>
              </a:rPr>
              <a:t>Funding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Subsequent Years – </a:t>
            </a:r>
          </a:p>
          <a:p>
            <a:pPr lvl="1"/>
            <a:r>
              <a:rPr lang="en-US" dirty="0" smtClean="0"/>
              <a:t>Sustain SRO Salaries </a:t>
            </a:r>
          </a:p>
          <a:p>
            <a:pPr lvl="1"/>
            <a:r>
              <a:rPr lang="en-US" dirty="0" smtClean="0"/>
              <a:t>Provide and maintain facility security improvements</a:t>
            </a:r>
          </a:p>
          <a:p>
            <a:pPr lvl="1"/>
            <a:r>
              <a:rPr lang="en-US" dirty="0" smtClean="0"/>
              <a:t>Provide and maintain 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Bold ITC" pitchFamily="34" charset="0"/>
              </a:rPr>
              <a:t>Program Management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placed in a “lock box” </a:t>
            </a:r>
          </a:p>
          <a:p>
            <a:pPr lvl="1"/>
            <a:r>
              <a:rPr lang="en-US" dirty="0" smtClean="0"/>
              <a:t>Separate from School’s or Sheriff’s Budgets</a:t>
            </a:r>
          </a:p>
          <a:p>
            <a:pPr lvl="1"/>
            <a:endParaRPr lang="en-US" dirty="0"/>
          </a:p>
          <a:p>
            <a:r>
              <a:rPr lang="en-US" dirty="0" smtClean="0"/>
              <a:t>Appropriations made through requests to Board of Supervisors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367171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Eras Bold ITC" pitchFamily="34" charset="0"/>
              </a:rPr>
              <a:t>Current Information</a:t>
            </a:r>
            <a:endParaRPr lang="en-US" sz="66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C207-5A05-4827-A32C-C92518E7E66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1683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r>
              <a:rPr lang="en-US" sz="3800" dirty="0" smtClean="0">
                <a:effectLst/>
                <a:latin typeface="Arial Body"/>
              </a:rPr>
              <a:t>School Funding</a:t>
            </a: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8382000" cy="5410200"/>
          </a:xfrm>
          <a:noFill/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2600" dirty="0" smtClean="0">
                <a:latin typeface="Arial Body"/>
              </a:rPr>
              <a:t>Since FY09, State funding has decreased from $26.6M to $20.3M.</a:t>
            </a:r>
          </a:p>
          <a:p>
            <a:pPr>
              <a:buClr>
                <a:srgbClr val="FFC000"/>
              </a:buClr>
            </a:pPr>
            <a:r>
              <a:rPr lang="en-US" sz="2600" dirty="0" smtClean="0">
                <a:latin typeface="Arial Body"/>
              </a:rPr>
              <a:t>During the same time, the County has increased its local contribution.</a:t>
            </a:r>
          </a:p>
          <a:p>
            <a:pPr>
              <a:buClr>
                <a:srgbClr val="FFC000"/>
              </a:buClr>
            </a:pPr>
            <a:r>
              <a:rPr lang="en-US" sz="2600" dirty="0" smtClean="0">
                <a:latin typeface="Arial Body"/>
              </a:rPr>
              <a:t>County support increased from $14.1M in FY12 to $15.1M in FY13, provided primarily with carryover/unexpended funds.</a:t>
            </a:r>
          </a:p>
          <a:p>
            <a:pPr>
              <a:buClr>
                <a:srgbClr val="FFC000"/>
              </a:buClr>
            </a:pPr>
            <a:r>
              <a:rPr lang="en-US" sz="2600" u="sng" dirty="0" smtClean="0">
                <a:latin typeface="Arial Body"/>
              </a:rPr>
              <a:t>Local funding request had not been received from the School Board when the proposed budget was prepared and presented to the BOS. </a:t>
            </a:r>
          </a:p>
          <a:p>
            <a:pPr>
              <a:buClr>
                <a:srgbClr val="FFC000"/>
              </a:buClr>
              <a:buNone/>
            </a:pPr>
            <a:endParaRPr lang="en-US" sz="2400" dirty="0" smtClean="0">
              <a:latin typeface="Arial Body"/>
            </a:endParaRPr>
          </a:p>
          <a:p>
            <a:pPr>
              <a:buNone/>
            </a:pPr>
            <a:endParaRPr lang="en-US" sz="2800" dirty="0" smtClean="0">
              <a:latin typeface="Arial Body"/>
            </a:endParaRPr>
          </a:p>
          <a:p>
            <a:endParaRPr lang="en-US" sz="2800" dirty="0" smtClean="0">
              <a:latin typeface="Arial Body"/>
            </a:endParaRPr>
          </a:p>
          <a:p>
            <a:endParaRPr lang="en-US" sz="2000" dirty="0" smtClean="0"/>
          </a:p>
          <a:p>
            <a:endParaRPr lang="en-US" sz="20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Eras Bold ITC" pitchFamily="34" charset="0"/>
              </a:rPr>
              <a:t>Sheriff’s Office Funding Breakdown</a:t>
            </a:r>
            <a:endParaRPr lang="en-US" dirty="0">
              <a:latin typeface="Eras Bold ITC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77851724"/>
              </p:ext>
            </p:extLst>
          </p:nvPr>
        </p:nvGraphicFramePr>
        <p:xfrm>
          <a:off x="685800" y="1295400"/>
          <a:ext cx="7772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52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Eras Bold ITC" pitchFamily="34" charset="0"/>
              </a:rPr>
              <a:t>Current Sheriff’s Office Funding Breakdown</a:t>
            </a:r>
            <a:endParaRPr lang="en-US" dirty="0">
              <a:latin typeface="Eras Bold IT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082628"/>
              </p:ext>
            </p:extLst>
          </p:nvPr>
        </p:nvGraphicFramePr>
        <p:xfrm>
          <a:off x="914400" y="2710180"/>
          <a:ext cx="73152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895"/>
                <a:gridCol w="354530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976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Individual</a:t>
                      </a:r>
                      <a:r>
                        <a:rPr lang="en-US" sz="3200" b="1" baseline="0" dirty="0" smtClean="0"/>
                        <a:t> Taxpayer Responsibility</a:t>
                      </a:r>
                      <a:endParaRPr lang="en-US" sz="32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/>
                        <a:t>8.6 cents per $100</a:t>
                      </a:r>
                      <a:r>
                        <a:rPr lang="en-US" sz="3200" b="1" baseline="0" dirty="0" smtClean="0"/>
                        <a:t> of Real Estate Value</a:t>
                      </a:r>
                      <a:endParaRPr lang="en-US" sz="3200" b="1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7700" y="5029200"/>
            <a:ext cx="7848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Example:  Citizen with $100,000 property would contribute $86.00 to the Sheriff’s Office operational budget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958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Eras Bold ITC" pitchFamily="34" charset="0"/>
              </a:rPr>
              <a:t>Current Sheriff’s Office Staffing</a:t>
            </a:r>
            <a:endParaRPr lang="en-US" dirty="0">
              <a:latin typeface="Eras Bold ITC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262773"/>
              </p:ext>
            </p:extLst>
          </p:nvPr>
        </p:nvGraphicFramePr>
        <p:xfrm>
          <a:off x="1219200" y="1219200"/>
          <a:ext cx="6705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447800"/>
                <a:gridCol w="1600200"/>
                <a:gridCol w="914400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Work Area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Full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</a:tr>
              <a:tr h="2515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Sheriff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2515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Field</a:t>
                      </a:r>
                      <a:r>
                        <a:rPr lang="en-US" baseline="0" dirty="0" smtClean="0"/>
                        <a:t> Operations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/>
                </a:tc>
              </a:tr>
              <a:tr h="2515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Investigations (incl. Drugs)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</a:tr>
              <a:tr h="2515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SRO’s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2515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2515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Civilian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2515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Court Security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</a:tr>
              <a:tr h="2515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Civil</a:t>
                      </a:r>
                      <a:r>
                        <a:rPr lang="en-US" baseline="0" dirty="0" smtClean="0"/>
                        <a:t>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2515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Inmate Workforce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2515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 Enforcement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251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56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8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367171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Eras Bold ITC" pitchFamily="34" charset="0"/>
              </a:rPr>
              <a:t>Closing Remarks</a:t>
            </a:r>
            <a:endParaRPr lang="en-US" sz="66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 Body"/>
              </a:rPr>
              <a:t>Public Hearing Rules of Procedure</a:t>
            </a:r>
            <a:endParaRPr lang="en-US" sz="3600" dirty="0">
              <a:solidFill>
                <a:schemeClr val="tx1"/>
              </a:solidFill>
              <a:latin typeface="Arial Bod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742950" indent="-7429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"/>
              </a:rPr>
              <a:t>Chairman will call names in order from sign up sheet.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"/>
              </a:rPr>
              <a:t>When your name is called, stand up, and a microphone will be brought to you.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"/>
              </a:rPr>
              <a:t>Clearly state your name and address for the record.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"/>
              </a:rPr>
              <a:t>Limit your remarks to 3 minutes or less.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"/>
              </a:rPr>
              <a:t>Time cannot be donated to another speaker.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"/>
              </a:rPr>
              <a:t>Timer turns red when your time is up.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"/>
              </a:rPr>
              <a:t>The Public Hearing is for your comments and is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"/>
              </a:rPr>
              <a:t>not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"/>
              </a:rPr>
              <a:t> designed to be a question &amp; answer period.  Submit your questions to the Clerk.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"/>
              </a:rPr>
              <a:t>No personal attacks.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"/>
              </a:rPr>
              <a:t>No profane language.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"/>
              </a:rPr>
              <a:t>Chairman has the right to maintain order.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dy"/>
              </a:rPr>
              <a:t>Your comments are encouraged and appreciated!</a:t>
            </a:r>
          </a:p>
          <a:p>
            <a:pPr marL="742950" indent="-742950">
              <a:buClr>
                <a:srgbClr val="FFC000"/>
              </a:buClr>
              <a:buFont typeface="+mj-lt"/>
              <a:buAutoNum type="arabicPeriod"/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dy"/>
            </a:endParaRPr>
          </a:p>
          <a:p>
            <a:pPr marL="742950" indent="-742950">
              <a:buClr>
                <a:srgbClr val="FFC000"/>
              </a:buClr>
              <a:buFont typeface="+mj-lt"/>
              <a:buAutoNum type="arabicPeriod"/>
              <a:defRPr/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BFEC83-4626-482B-9413-8317E4D3FB2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49DFD-8B07-4D0B-B615-96420C88746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229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  <a:latin typeface="Arial Body"/>
              </a:rPr>
              <a:t>April 16</a:t>
            </a:r>
            <a:r>
              <a:rPr lang="en-US" b="1" baseline="30000" dirty="0" smtClean="0">
                <a:solidFill>
                  <a:srgbClr val="FFC000"/>
                </a:solidFill>
                <a:latin typeface="Arial Body"/>
              </a:rPr>
              <a:t>th</a:t>
            </a:r>
            <a:r>
              <a:rPr lang="en-US" b="1" dirty="0" smtClean="0">
                <a:solidFill>
                  <a:srgbClr val="FFC000"/>
                </a:solidFill>
                <a:latin typeface="Arial Body"/>
              </a:rPr>
              <a:t> Budget Adoption and Tax Rates Set</a:t>
            </a: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i="1" dirty="0" smtClean="0"/>
              <a:t>r</a:t>
            </a:r>
          </a:p>
        </p:txBody>
      </p:sp>
      <p:pic>
        <p:nvPicPr>
          <p:cNvPr id="72709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1280" l="2204" r="9872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96621" y="1904999"/>
            <a:ext cx="4750759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C207-5A05-4827-A32C-C92518E7E66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1683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r>
              <a:rPr lang="en-US" sz="3800" dirty="0" smtClean="0">
                <a:effectLst/>
                <a:latin typeface="Arial Body"/>
              </a:rPr>
              <a:t>Meaning of Proposed Budget?</a:t>
            </a: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8382000" cy="5410200"/>
          </a:xfrm>
          <a:noFill/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Each year, the County Administrator prepares a budget and presents that to the Board of Supervisors.</a:t>
            </a:r>
          </a:p>
          <a:p>
            <a:pPr lvl="1">
              <a:buClr>
                <a:srgbClr val="FFC000"/>
              </a:buClr>
            </a:pPr>
            <a:r>
              <a:rPr lang="en-US" sz="2200" dirty="0" smtClean="0">
                <a:latin typeface="Arial Body"/>
              </a:rPr>
              <a:t>This is a “proposed budget”.</a:t>
            </a:r>
          </a:p>
          <a:p>
            <a:pPr lvl="1">
              <a:buClr>
                <a:srgbClr val="FFC000"/>
              </a:buClr>
            </a:pPr>
            <a:r>
              <a:rPr lang="en-US" sz="2200" dirty="0" smtClean="0">
                <a:latin typeface="Arial Body"/>
              </a:rPr>
              <a:t>The BOS amends the budget as determined, and tax rates are set as the budget is appropriated for expenditure.</a:t>
            </a:r>
          </a:p>
          <a:p>
            <a:pPr>
              <a:buClr>
                <a:srgbClr val="FFC000"/>
              </a:buClr>
            </a:pPr>
            <a:endParaRPr lang="en-US" sz="2400" dirty="0" smtClean="0">
              <a:latin typeface="Arial Body"/>
            </a:endParaRPr>
          </a:p>
          <a:p>
            <a:pPr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Each year, the School Superintendent prepares a budget and presents that to the School Board.</a:t>
            </a:r>
          </a:p>
          <a:p>
            <a:pPr lvl="1">
              <a:buClr>
                <a:srgbClr val="FFC000"/>
              </a:buClr>
            </a:pPr>
            <a:r>
              <a:rPr lang="en-US" sz="2200" dirty="0" smtClean="0">
                <a:latin typeface="Arial Body"/>
              </a:rPr>
              <a:t>This represents the School’s “proposed budget”.</a:t>
            </a:r>
          </a:p>
          <a:p>
            <a:pPr>
              <a:buNone/>
            </a:pPr>
            <a:endParaRPr lang="en-US" sz="2800" dirty="0" smtClean="0">
              <a:latin typeface="Arial Body"/>
            </a:endParaRPr>
          </a:p>
          <a:p>
            <a:endParaRPr lang="en-US" sz="2800" dirty="0" smtClean="0">
              <a:latin typeface="Arial Body"/>
            </a:endParaRPr>
          </a:p>
          <a:p>
            <a:endParaRPr lang="en-US" sz="2000" dirty="0" smtClean="0"/>
          </a:p>
          <a:p>
            <a:endParaRPr lang="en-US" sz="20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C207-5A05-4827-A32C-C92518E7E66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683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r>
              <a:rPr lang="en-US" sz="3800" dirty="0" smtClean="0">
                <a:effectLst/>
                <a:latin typeface="Arial Body"/>
              </a:rPr>
              <a:t>Budget Calendar</a:t>
            </a: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8382000" cy="5410200"/>
          </a:xfrm>
          <a:noFill/>
        </p:spPr>
        <p:txBody>
          <a:bodyPr/>
          <a:lstStyle/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latin typeface="Arial Body"/>
              </a:rPr>
              <a:t>January 11			Pre-Budget Work Session</a:t>
            </a:r>
          </a:p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latin typeface="Arial Body"/>
              </a:rPr>
              <a:t>January 15			Public Input Session</a:t>
            </a:r>
          </a:p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latin typeface="Arial Body"/>
              </a:rPr>
              <a:t>Late January			County Administrator Reviews 				Department Budget Requests</a:t>
            </a:r>
          </a:p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latin typeface="Arial Body"/>
              </a:rPr>
              <a:t>February 5			County Administrator Presents 				Proposed Budget to BOS</a:t>
            </a:r>
          </a:p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latin typeface="Arial Body"/>
              </a:rPr>
              <a:t>February 25			Budget Work Session #1</a:t>
            </a:r>
          </a:p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solidFill>
                  <a:srgbClr val="FFC000"/>
                </a:solidFill>
                <a:latin typeface="Arial Body"/>
              </a:rPr>
              <a:t>March 5			Public Hearing</a:t>
            </a:r>
          </a:p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latin typeface="Arial Body"/>
              </a:rPr>
              <a:t>March 11 			Budget Work Session #2</a:t>
            </a:r>
          </a:p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latin typeface="Arial Body"/>
              </a:rPr>
              <a:t>All Board Meetings		Public Comments</a:t>
            </a:r>
          </a:p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latin typeface="Arial Body"/>
              </a:rPr>
              <a:t>April 16			Budget Adopted and Tax Rates 				Set by BOS</a:t>
            </a:r>
          </a:p>
          <a:p>
            <a:pPr>
              <a:buClr>
                <a:srgbClr val="FFC000"/>
              </a:buClr>
            </a:pPr>
            <a:endParaRPr lang="en-US" sz="2800" dirty="0" smtClean="0">
              <a:latin typeface="Arial Body"/>
            </a:endParaRPr>
          </a:p>
          <a:p>
            <a:pPr>
              <a:buNone/>
            </a:pPr>
            <a:endParaRPr lang="en-US" sz="2400" dirty="0" smtClean="0">
              <a:latin typeface="Arial Body"/>
            </a:endParaRPr>
          </a:p>
          <a:p>
            <a:endParaRPr lang="en-US" sz="2800" dirty="0" smtClean="0">
              <a:latin typeface="Arial Body"/>
            </a:endParaRPr>
          </a:p>
          <a:p>
            <a:endParaRPr lang="en-US" sz="2000" dirty="0" smtClean="0"/>
          </a:p>
          <a:p>
            <a:endParaRPr lang="en-US" sz="20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C207-5A05-4827-A32C-C92518E7E66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1683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r>
              <a:rPr lang="en-US" sz="3800" dirty="0" smtClean="0">
                <a:effectLst/>
                <a:latin typeface="Arial Body"/>
              </a:rPr>
              <a:t>County Administrator’s    Proposed Budget Summary</a:t>
            </a: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8382000" cy="5410200"/>
          </a:xfrm>
          <a:noFill/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2200" dirty="0" smtClean="0">
                <a:latin typeface="Arial Body"/>
              </a:rPr>
              <a:t>Maintains current level of local funds ($15.1M) for Education AND provides another $750,000 for operational needs (total $15.8M).</a:t>
            </a:r>
          </a:p>
          <a:p>
            <a:pPr>
              <a:buClr>
                <a:srgbClr val="FFC000"/>
              </a:buClr>
            </a:pPr>
            <a:r>
              <a:rPr lang="en-US" sz="2200" dirty="0" smtClean="0">
                <a:latin typeface="Arial Body"/>
              </a:rPr>
              <a:t>Utilizes $2.2M of carryover funds for capital projects.</a:t>
            </a:r>
          </a:p>
          <a:p>
            <a:pPr>
              <a:buClr>
                <a:srgbClr val="FFC000"/>
              </a:buClr>
            </a:pPr>
            <a:r>
              <a:rPr lang="en-US" sz="2200" dirty="0" smtClean="0">
                <a:latin typeface="Arial Body"/>
              </a:rPr>
              <a:t>Provides 3% pay increase for County employees.</a:t>
            </a:r>
          </a:p>
          <a:p>
            <a:pPr>
              <a:buClr>
                <a:srgbClr val="FFC000"/>
              </a:buClr>
            </a:pPr>
            <a:r>
              <a:rPr lang="en-US" sz="2200" dirty="0" smtClean="0">
                <a:latin typeface="Arial Body"/>
              </a:rPr>
              <a:t>Adds 2.5 employees including Deputy Treasurer I, IT Specialist, and seasonal Ground Maintenance.</a:t>
            </a:r>
          </a:p>
          <a:p>
            <a:pPr>
              <a:buClr>
                <a:srgbClr val="FFC000"/>
              </a:buClr>
            </a:pPr>
            <a:r>
              <a:rPr lang="en-US" sz="2200" dirty="0" smtClean="0">
                <a:latin typeface="Arial Body"/>
              </a:rPr>
              <a:t>Increases Real Estate Tax Rate from .52 to .55 and Personal Property Rate from $3.25 to $3.50.</a:t>
            </a:r>
          </a:p>
          <a:p>
            <a:pPr lvl="1">
              <a:buClr>
                <a:srgbClr val="FFC000"/>
              </a:buClr>
            </a:pPr>
            <a:r>
              <a:rPr lang="en-US" sz="2000" dirty="0" smtClean="0">
                <a:latin typeface="Arial Body"/>
              </a:rPr>
              <a:t>Provides $1,083,111 in additional revenue to offset $1.1M reduction from change in Local Composite Index (LCI).</a:t>
            </a:r>
          </a:p>
          <a:p>
            <a:pPr lvl="1">
              <a:buClr>
                <a:srgbClr val="FFC000"/>
              </a:buClr>
            </a:pPr>
            <a:r>
              <a:rPr lang="en-US" sz="2000" dirty="0" smtClean="0">
                <a:latin typeface="Arial Body"/>
              </a:rPr>
              <a:t>Keeps Amherst County at the average RE rate and below the PP average as compared to regional peer group.</a:t>
            </a:r>
          </a:p>
          <a:p>
            <a:pPr>
              <a:buClr>
                <a:srgbClr val="FFC000"/>
              </a:buClr>
              <a:buNone/>
            </a:pPr>
            <a:endParaRPr lang="en-US" dirty="0" smtClean="0">
              <a:latin typeface="Arial Body"/>
            </a:endParaRPr>
          </a:p>
          <a:p>
            <a:endParaRPr lang="en-US" sz="2800" dirty="0" smtClean="0">
              <a:latin typeface="Arial Body"/>
            </a:endParaRPr>
          </a:p>
          <a:p>
            <a:endParaRPr lang="en-US" sz="2800" dirty="0" smtClean="0">
              <a:latin typeface="Arial Body"/>
            </a:endParaRPr>
          </a:p>
          <a:p>
            <a:endParaRPr lang="en-US" sz="2000" dirty="0" smtClean="0"/>
          </a:p>
          <a:p>
            <a:endParaRPr lang="en-US" sz="20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C207-5A05-4827-A32C-C92518E7E66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1683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r>
              <a:rPr lang="en-US" sz="3800" dirty="0" smtClean="0">
                <a:effectLst/>
                <a:latin typeface="Arial Body"/>
              </a:rPr>
              <a:t>School Funding</a:t>
            </a: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8382000" cy="5410200"/>
          </a:xfrm>
          <a:noFill/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2800" dirty="0" smtClean="0">
                <a:latin typeface="Arial Body"/>
              </a:rPr>
              <a:t>Included in the proposed FY14 budget</a:t>
            </a:r>
          </a:p>
          <a:p>
            <a:pPr>
              <a:buClr>
                <a:srgbClr val="FFC000"/>
              </a:buClr>
              <a:buNone/>
            </a:pPr>
            <a:endParaRPr lang="en-US" sz="2800" dirty="0" smtClean="0">
              <a:latin typeface="Arial Body"/>
            </a:endParaRP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Local appropriation			$15,853,979</a:t>
            </a:r>
          </a:p>
          <a:p>
            <a:pPr lvl="1">
              <a:buClr>
                <a:srgbClr val="FFC000"/>
              </a:buClr>
              <a:buNone/>
            </a:pPr>
            <a:r>
              <a:rPr lang="en-US" sz="2400" dirty="0" smtClean="0">
                <a:latin typeface="Arial Body"/>
              </a:rPr>
              <a:t>	Up from the current $15,103,979</a:t>
            </a:r>
          </a:p>
          <a:p>
            <a:pPr lvl="1">
              <a:buClr>
                <a:srgbClr val="FFC000"/>
              </a:buClr>
              <a:buNone/>
            </a:pPr>
            <a:endParaRPr lang="en-US" sz="2400" dirty="0" smtClean="0">
              <a:latin typeface="Arial Body"/>
            </a:endParaRP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Maintains current funding (as </a:t>
            </a:r>
            <a:r>
              <a:rPr lang="en-US" sz="2400" u="sng" dirty="0" smtClean="0">
                <a:latin typeface="Arial Body"/>
              </a:rPr>
              <a:t>increased</a:t>
            </a:r>
            <a:r>
              <a:rPr lang="en-US" sz="2400" dirty="0" smtClean="0">
                <a:latin typeface="Arial Body"/>
              </a:rPr>
              <a:t> in FY13) and adds additional $750,000 in local funds.</a:t>
            </a:r>
          </a:p>
          <a:p>
            <a:pPr lvl="1">
              <a:buClr>
                <a:srgbClr val="FFC000"/>
              </a:buClr>
              <a:buNone/>
            </a:pPr>
            <a:endParaRPr lang="en-US" sz="2400" dirty="0" smtClean="0">
              <a:latin typeface="Arial Body"/>
            </a:endParaRP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Capital budget provides $500,000 and follows $1M appropriation in FY12 and another $293,402 for roof repairs in FY13.</a:t>
            </a:r>
          </a:p>
          <a:p>
            <a:pPr>
              <a:buNone/>
            </a:pPr>
            <a:endParaRPr lang="en-US" sz="2800" dirty="0" smtClean="0">
              <a:latin typeface="Arial Body"/>
            </a:endParaRPr>
          </a:p>
          <a:p>
            <a:endParaRPr lang="en-US" sz="2800" dirty="0" smtClean="0">
              <a:latin typeface="Arial Body"/>
            </a:endParaRPr>
          </a:p>
          <a:p>
            <a:endParaRPr lang="en-US" sz="2000" dirty="0" smtClean="0"/>
          </a:p>
          <a:p>
            <a:endParaRPr lang="en-US" sz="20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C207-5A05-4827-A32C-C92518E7E66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1683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r>
              <a:rPr lang="en-US" sz="3700" dirty="0" smtClean="0">
                <a:effectLst/>
                <a:latin typeface="Arial Body"/>
              </a:rPr>
              <a:t>Superintendent’s Proposed Budget</a:t>
            </a: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8382000" cy="5410200"/>
          </a:xfrm>
          <a:noFill/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Received by BOS on February 25</a:t>
            </a:r>
            <a:r>
              <a:rPr lang="en-US" sz="2400" baseline="30000" dirty="0" smtClean="0">
                <a:latin typeface="Arial Body"/>
              </a:rPr>
              <a:t>th</a:t>
            </a:r>
            <a:r>
              <a:rPr lang="en-US" sz="2400" dirty="0" smtClean="0">
                <a:latin typeface="Arial Body"/>
              </a:rPr>
              <a:t> </a:t>
            </a:r>
          </a:p>
          <a:p>
            <a:pPr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If BOS approves local funding $15,103,979</a:t>
            </a:r>
            <a:endParaRPr lang="en-US" sz="2800" dirty="0" smtClean="0">
              <a:latin typeface="Arial Body"/>
            </a:endParaRP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same as the current fiscal year</a:t>
            </a: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Operating budget will be short by $1,473,553 under this scenario</a:t>
            </a:r>
          </a:p>
          <a:p>
            <a:pPr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However, County Administrator’s proposed budget includes local funding $15,853,979 an increase of $750,000 for operating</a:t>
            </a: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Operating budget will be short by $723,553 under this scenario</a:t>
            </a:r>
          </a:p>
          <a:p>
            <a:pPr>
              <a:buClr>
                <a:srgbClr val="FFC000"/>
              </a:buClr>
            </a:pPr>
            <a:r>
              <a:rPr lang="en-US" sz="2400" u="sng" dirty="0" smtClean="0">
                <a:latin typeface="Arial Body"/>
              </a:rPr>
              <a:t>School budget has not been approved by the School Board at this time and is only a PROPOSED budget. </a:t>
            </a:r>
          </a:p>
          <a:p>
            <a:pPr lvl="1">
              <a:buClr>
                <a:srgbClr val="FFC000"/>
              </a:buClr>
            </a:pPr>
            <a:endParaRPr lang="en-US" sz="2400" dirty="0" smtClean="0">
              <a:latin typeface="Arial Body"/>
            </a:endParaRPr>
          </a:p>
          <a:p>
            <a:pPr>
              <a:buClr>
                <a:srgbClr val="FFC000"/>
              </a:buClr>
              <a:buNone/>
            </a:pPr>
            <a:endParaRPr lang="en-US" sz="2800" dirty="0" smtClean="0">
              <a:latin typeface="Arial Body"/>
            </a:endParaRP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Local appropriation			$15,853,979</a:t>
            </a:r>
          </a:p>
          <a:p>
            <a:pPr lvl="1">
              <a:buClr>
                <a:srgbClr val="FFC000"/>
              </a:buClr>
              <a:buNone/>
            </a:pPr>
            <a:endParaRPr lang="en-US" sz="2400" dirty="0" smtClean="0">
              <a:latin typeface="Arial Body"/>
            </a:endParaRP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Maintains current funding (as </a:t>
            </a:r>
            <a:r>
              <a:rPr lang="en-US" sz="2400" u="sng" dirty="0" smtClean="0">
                <a:latin typeface="Arial Body"/>
              </a:rPr>
              <a:t>increased</a:t>
            </a:r>
            <a:r>
              <a:rPr lang="en-US" sz="2400" dirty="0" smtClean="0">
                <a:latin typeface="Arial Body"/>
              </a:rPr>
              <a:t> in FY13) and adds additional $750,000 in local funds.</a:t>
            </a:r>
          </a:p>
          <a:p>
            <a:pPr lvl="1">
              <a:buClr>
                <a:srgbClr val="FFC000"/>
              </a:buClr>
              <a:buNone/>
            </a:pPr>
            <a:endParaRPr lang="en-US" sz="2400" dirty="0" smtClean="0">
              <a:latin typeface="Arial Body"/>
            </a:endParaRP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latin typeface="Arial Body"/>
              </a:rPr>
              <a:t>Capital budget provides $500,000 and follows $1M appropriation in FY12 and another $315,671 for roof repairs in FY13.</a:t>
            </a:r>
          </a:p>
          <a:p>
            <a:pPr>
              <a:buNone/>
            </a:pPr>
            <a:endParaRPr lang="en-US" sz="2800" dirty="0" smtClean="0">
              <a:latin typeface="Arial Body"/>
            </a:endParaRPr>
          </a:p>
          <a:p>
            <a:endParaRPr lang="en-US" sz="2800" dirty="0" smtClean="0">
              <a:latin typeface="Arial Body"/>
            </a:endParaRPr>
          </a:p>
          <a:p>
            <a:endParaRPr lang="en-US" sz="2000" dirty="0" smtClean="0"/>
          </a:p>
          <a:p>
            <a:endParaRPr lang="en-US" sz="20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Proposed Changes In Tax Rates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534400" cy="488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77909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Real Estate Tax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man Old Style" pitchFamily="18" charset="0"/>
                        </a:rPr>
                        <a:t>Personal Property Tax </a:t>
                      </a:r>
                      <a:endParaRPr lang="en-US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494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Current Rate .52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Current Rate</a:t>
                      </a:r>
                      <a:r>
                        <a:rPr lang="en-US" sz="2000" b="1" baseline="0" dirty="0" smtClean="0">
                          <a:latin typeface="Bookman Old Style" pitchFamily="18" charset="0"/>
                        </a:rPr>
                        <a:t> 3.25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636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Proposed Rate .55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Proposed Rate 3.50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636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Proposed Increase .03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Proposed</a:t>
                      </a:r>
                      <a:r>
                        <a:rPr lang="en-US" sz="2000" b="1" baseline="0" dirty="0" smtClean="0">
                          <a:latin typeface="Bookman Old Style" pitchFamily="18" charset="0"/>
                        </a:rPr>
                        <a:t> Increase .25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193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Current Average RE Tax Rate .55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man Old Style" pitchFamily="18" charset="0"/>
                        </a:rPr>
                        <a:t>Current Average PP Tax Rate 3.59</a:t>
                      </a:r>
                      <a:endParaRPr lang="en-US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125360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Bookman Old Style" pitchFamily="18" charset="0"/>
                        </a:rPr>
                        <a:t>Revenue Generated by Increase $702,561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Revenue Generated by Increase $380,550</a:t>
                      </a:r>
                      <a:endParaRPr lang="en-US" sz="18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man Old Style" pitchFamily="18" charset="0"/>
                        </a:rPr>
                        <a:t>Total</a:t>
                      </a:r>
                      <a:r>
                        <a:rPr lang="en-US" sz="1800" b="1" baseline="0" dirty="0" smtClean="0">
                          <a:latin typeface="Bookman Old Style" pitchFamily="18" charset="0"/>
                        </a:rPr>
                        <a:t> Revenue Generated by Increases </a:t>
                      </a:r>
                      <a:r>
                        <a:rPr lang="en-US" sz="1800" b="1" u="dbl" baseline="0" dirty="0" smtClean="0">
                          <a:latin typeface="Bookman Old Style" pitchFamily="18" charset="0"/>
                        </a:rPr>
                        <a:t>$1,083,111</a:t>
                      </a:r>
                      <a:endParaRPr lang="en-US" sz="1800" b="1" u="dbl" baseline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7550F6-C668-433A-A72E-89ABE25A744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6096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Proposed tax rates were determined in order to provide the necessary revenue to balance the budget.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21010</TotalTime>
  <Words>1375</Words>
  <Application>Microsoft Office PowerPoint</Application>
  <PresentationFormat>On-screen Show (4:3)</PresentationFormat>
  <Paragraphs>380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Stream</vt:lpstr>
      <vt:lpstr>Beam</vt:lpstr>
      <vt:lpstr>FY 2013-2014 Budget Public Hearing March 5, 2013</vt:lpstr>
      <vt:lpstr>Meeting Agenda</vt:lpstr>
      <vt:lpstr>School Funding</vt:lpstr>
      <vt:lpstr>Meaning of Proposed Budget?</vt:lpstr>
      <vt:lpstr>Budget Calendar</vt:lpstr>
      <vt:lpstr>County Administrator’s    Proposed Budget Summary</vt:lpstr>
      <vt:lpstr>School Funding</vt:lpstr>
      <vt:lpstr>Superintendent’s Proposed Budget</vt:lpstr>
      <vt:lpstr>Proposed Changes In Tax Rates</vt:lpstr>
      <vt:lpstr>RE &amp; PP Tax Rate Comparison</vt:lpstr>
      <vt:lpstr>The Value &amp; Impact of Changes in Local Tax Rates</vt:lpstr>
      <vt:lpstr>The Value &amp; Impact of Changes in Local Tax Rates</vt:lpstr>
      <vt:lpstr>What is Not Included in the Proposed Budget?</vt:lpstr>
      <vt:lpstr>Why Was a Higher Tax Rate Advertised?</vt:lpstr>
      <vt:lpstr>Why Was a Higher Tax Rate Advertised?</vt:lpstr>
      <vt:lpstr>School Safety Program</vt:lpstr>
      <vt:lpstr> Identified Areas of Need</vt:lpstr>
      <vt:lpstr>PowerPoint Presentation</vt:lpstr>
      <vt:lpstr>School Resource Officers </vt:lpstr>
      <vt:lpstr>Costs of SRO’s</vt:lpstr>
      <vt:lpstr>PowerPoint Presentation</vt:lpstr>
      <vt:lpstr>Facilities Improvements</vt:lpstr>
      <vt:lpstr>PowerPoint Presentation</vt:lpstr>
      <vt:lpstr>Communications</vt:lpstr>
      <vt:lpstr>PowerPoint Presentation</vt:lpstr>
      <vt:lpstr>Funding</vt:lpstr>
      <vt:lpstr>Funding</vt:lpstr>
      <vt:lpstr>Program Management</vt:lpstr>
      <vt:lpstr>PowerPoint Presentation</vt:lpstr>
      <vt:lpstr>Sheriff’s Office Funding Breakdown</vt:lpstr>
      <vt:lpstr>Current Sheriff’s Office Funding Breakdown</vt:lpstr>
      <vt:lpstr>Current Sheriff’s Office Staffing</vt:lpstr>
      <vt:lpstr>PowerPoint Presentation</vt:lpstr>
      <vt:lpstr>Public Hearing Rules of Procedure</vt:lpstr>
      <vt:lpstr>April 16th Budget Adoption and Tax Rates Set</vt:lpstr>
    </vt:vector>
  </TitlesOfParts>
  <Company>City of Martinsville 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Martinsville</dc:title>
  <dc:creator>scoleman</dc:creator>
  <cp:lastModifiedBy>Craig Maddox</cp:lastModifiedBy>
  <cp:revision>615</cp:revision>
  <dcterms:created xsi:type="dcterms:W3CDTF">2010-03-05T15:56:56Z</dcterms:created>
  <dcterms:modified xsi:type="dcterms:W3CDTF">2013-03-05T22:35:13Z</dcterms:modified>
</cp:coreProperties>
</file>